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74" r:id="rId3"/>
    <p:sldId id="258" r:id="rId4"/>
    <p:sldId id="259" r:id="rId5"/>
    <p:sldId id="291" r:id="rId6"/>
    <p:sldId id="292" r:id="rId7"/>
    <p:sldId id="293" r:id="rId8"/>
    <p:sldId id="294" r:id="rId9"/>
    <p:sldId id="295" r:id="rId10"/>
    <p:sldId id="296" r:id="rId11"/>
    <p:sldId id="289" r:id="rId12"/>
    <p:sldId id="290" r:id="rId13"/>
    <p:sldId id="276" r:id="rId14"/>
    <p:sldId id="278" r:id="rId15"/>
    <p:sldId id="275" r:id="rId16"/>
    <p:sldId id="277" r:id="rId17"/>
    <p:sldId id="279" r:id="rId18"/>
    <p:sldId id="260" r:id="rId19"/>
    <p:sldId id="261" r:id="rId20"/>
    <p:sldId id="280" r:id="rId21"/>
    <p:sldId id="281" r:id="rId22"/>
    <p:sldId id="262" r:id="rId23"/>
    <p:sldId id="263" r:id="rId24"/>
    <p:sldId id="282" r:id="rId25"/>
    <p:sldId id="283" r:id="rId26"/>
    <p:sldId id="266" r:id="rId27"/>
    <p:sldId id="267" r:id="rId28"/>
    <p:sldId id="287" r:id="rId29"/>
    <p:sldId id="288" r:id="rId30"/>
    <p:sldId id="286" r:id="rId31"/>
    <p:sldId id="285" r:id="rId32"/>
    <p:sldId id="284" r:id="rId33"/>
    <p:sldId id="273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6BA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D80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48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1392000" y="3454400"/>
            <a:ext cx="21600000" cy="4320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92000" y="8056799"/>
            <a:ext cx="21600000" cy="3600001"/>
          </a:xfrm>
          <a:prstGeom prst="rect">
            <a:avLst/>
          </a:prstGeom>
        </p:spPr>
        <p:txBody>
          <a:bodyPr/>
          <a:lstStyle>
            <a:lvl1pPr marL="0" indent="0" defTabSz="914400">
              <a:spcBef>
                <a:spcPts val="0"/>
              </a:spcBef>
              <a:buSzTx/>
              <a:buNone/>
            </a:lvl1pPr>
            <a:lvl2pPr marL="0" indent="0" defTabSz="914400">
              <a:spcBef>
                <a:spcPts val="0"/>
              </a:spcBef>
              <a:buSzTx/>
              <a:buNone/>
            </a:lvl2pPr>
            <a:lvl3pPr marL="0" indent="0" defTabSz="914400">
              <a:spcBef>
                <a:spcPts val="0"/>
              </a:spcBef>
              <a:buSzTx/>
              <a:buNone/>
            </a:lvl3pPr>
            <a:lvl4pPr marL="0" indent="0" defTabSz="914400">
              <a:spcBef>
                <a:spcPts val="0"/>
              </a:spcBef>
              <a:buSzTx/>
              <a:buNone/>
            </a:lvl4pPr>
            <a:lvl5pPr marL="0" indent="0" defTabSz="91440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Изображение"/>
          <p:cNvSpPr>
            <a:spLocks noGrp="1"/>
          </p:cNvSpPr>
          <p:nvPr>
            <p:ph type="pic" idx="21"/>
          </p:nvPr>
        </p:nvSpPr>
        <p:spPr>
          <a:xfrm>
            <a:off x="0" y="1"/>
            <a:ext cx="24384000" cy="13716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Title Text</a:t>
            </a:r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bg object 16"/>
          <p:cNvSpPr/>
          <p:nvPr/>
        </p:nvSpPr>
        <p:spPr>
          <a:xfrm>
            <a:off x="-1" y="0"/>
            <a:ext cx="24377906" cy="1371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sz="3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1" name="Title Text"/>
          <p:cNvSpPr txBox="1">
            <a:spLocks noGrp="1"/>
          </p:cNvSpPr>
          <p:nvPr>
            <p:ph type="title"/>
          </p:nvPr>
        </p:nvSpPr>
        <p:spPr>
          <a:xfrm>
            <a:off x="1371600" y="5334000"/>
            <a:ext cx="14986656" cy="3867150"/>
          </a:xfrm>
          <a:prstGeom prst="rect">
            <a:avLst/>
          </a:prstGeom>
        </p:spPr>
        <p:txBody>
          <a:bodyPr lIns="0" tIns="0" rIns="0" bIns="0" anchor="ctr"/>
          <a:lstStyle>
            <a:lvl1pPr defTabSz="1828800">
              <a:defRPr sz="13200"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g_light.png" descr="bg_l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4415"/>
            <a:ext cx="24384003" cy="5346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sber_university_logo.png" descr="sber_university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016000"/>
            <a:ext cx="7378700" cy="1498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392000" y="3458497"/>
            <a:ext cx="21600000" cy="4320001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392000" y="8056491"/>
            <a:ext cx="21600000" cy="3600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269999" y="2709549"/>
            <a:ext cx="784773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defRPr>
                <a:solidFill>
                  <a:srgbClr val="70AD47"/>
                </a:solidFill>
              </a:defRPr>
            </a:lvl1pPr>
          </a:lstStyle>
          <a:p>
            <a:r>
              <a:t>Перезапуск DS</a:t>
            </a:r>
          </a:p>
        </p:txBody>
      </p:sp>
      <p:sp>
        <p:nvSpPr>
          <p:cNvPr id="1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863326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Изображение"/>
          <p:cNvSpPr>
            <a:spLocks noGrp="1"/>
          </p:cNvSpPr>
          <p:nvPr>
            <p:ph type="pic" sz="half" idx="21"/>
          </p:nvPr>
        </p:nvSpPr>
        <p:spPr>
          <a:xfrm>
            <a:off x="12412268" y="3512125"/>
            <a:ext cx="10821804" cy="893387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1269999" y="1016000"/>
            <a:ext cx="21964074" cy="228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00" y="3512125"/>
            <a:ext cx="10701733" cy="8933875"/>
          </a:xfrm>
          <a:prstGeom prst="rect">
            <a:avLst/>
          </a:prstGeom>
        </p:spPr>
        <p:txBody>
          <a:bodyPr/>
          <a:lstStyle>
            <a:lvl1pPr marL="558800" indent="-558800"/>
            <a:lvl2pPr marL="1117600" indent="-558800"/>
            <a:lvl3pPr marL="1676400" indent="-558800"/>
            <a:lvl4pPr marL="2235200" indent="-558800"/>
            <a:lvl5pPr marL="2794000" indent="-5588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Изображение"/>
          <p:cNvSpPr>
            <a:spLocks noGrp="1"/>
          </p:cNvSpPr>
          <p:nvPr>
            <p:ph type="pic" idx="21"/>
          </p:nvPr>
        </p:nvSpPr>
        <p:spPr>
          <a:xfrm>
            <a:off x="3124200" y="997526"/>
            <a:ext cx="18135600" cy="77931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1270000" y="9138228"/>
            <a:ext cx="21844000" cy="158750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11073247"/>
            <a:ext cx="21844000" cy="195695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Изображение"/>
          <p:cNvSpPr>
            <a:spLocks noGrp="1"/>
          </p:cNvSpPr>
          <p:nvPr>
            <p:ph type="pic" sz="half" idx="21"/>
          </p:nvPr>
        </p:nvSpPr>
        <p:spPr>
          <a:xfrm>
            <a:off x="12412268" y="952500"/>
            <a:ext cx="10669614" cy="11303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365173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bg_light.png" descr="bg_l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0"/>
            <a:ext cx="24384000" cy="5346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1778000"/>
            <a:ext cx="21844000" cy="10160000"/>
          </a:xfrm>
          <a:prstGeom prst="rect">
            <a:avLst/>
          </a:prstGeom>
        </p:spPr>
        <p:txBody>
          <a:bodyPr/>
          <a:lstStyle>
            <a:lvl1pPr marL="555623" indent="-555623">
              <a:buSzPct val="100000"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Изображение"/>
          <p:cNvSpPr>
            <a:spLocks noGrp="1"/>
          </p:cNvSpPr>
          <p:nvPr>
            <p:ph type="pic" sz="quarter" idx="21"/>
          </p:nvPr>
        </p:nvSpPr>
        <p:spPr>
          <a:xfrm>
            <a:off x="15290800" y="7035800"/>
            <a:ext cx="8331200" cy="56007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" name="Изображение"/>
          <p:cNvSpPr>
            <a:spLocks noGrp="1"/>
          </p:cNvSpPr>
          <p:nvPr>
            <p:ph type="pic" sz="quarter" idx="22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0" name="Изображение"/>
          <p:cNvSpPr>
            <a:spLocks noGrp="1"/>
          </p:cNvSpPr>
          <p:nvPr>
            <p:ph type="pic" idx="23"/>
          </p:nvPr>
        </p:nvSpPr>
        <p:spPr>
          <a:xfrm>
            <a:off x="1371600" y="1130300"/>
            <a:ext cx="13445837" cy="11468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6538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953500"/>
            <a:ext cx="21844002" cy="774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i="1"/>
            </a:lvl1pPr>
            <a:lvl2pPr algn="ctr">
              <a:spcBef>
                <a:spcPts val="0"/>
              </a:spcBef>
              <a:defRPr i="1"/>
            </a:lvl2pPr>
            <a:lvl3pPr algn="ctr">
              <a:spcBef>
                <a:spcPts val="0"/>
              </a:spcBef>
              <a:defRPr i="1"/>
            </a:lvl3pPr>
            <a:lvl4pPr algn="ctr">
              <a:spcBef>
                <a:spcPts val="0"/>
              </a:spcBef>
              <a:defRPr i="1"/>
            </a:lvl4pPr>
            <a:lvl5pPr algn="ctr">
              <a:spcBef>
                <a:spcPts val="0"/>
              </a:spcBef>
              <a:defRPr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«Место ввода цитаты»."/>
          <p:cNvSpPr txBox="1">
            <a:spLocks noGrp="1"/>
          </p:cNvSpPr>
          <p:nvPr>
            <p:ph type="body" sz="quarter" idx="21"/>
          </p:nvPr>
        </p:nvSpPr>
        <p:spPr>
          <a:xfrm>
            <a:off x="1270000" y="5765798"/>
            <a:ext cx="21844000" cy="14478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8800"/>
            </a:pPr>
            <a:endParaRPr/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34998" marR="0" indent="-634998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217082" marR="0" indent="-582082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852083" marR="0" indent="-582082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248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312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375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39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502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66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Школа Android…"/>
          <p:cNvSpPr txBox="1">
            <a:spLocks noGrp="1"/>
          </p:cNvSpPr>
          <p:nvPr>
            <p:ph type="ctrTitle"/>
          </p:nvPr>
        </p:nvSpPr>
        <p:spPr>
          <a:xfrm>
            <a:off x="1391999" y="3458497"/>
            <a:ext cx="21600002" cy="4320001"/>
          </a:xfrm>
          <a:prstGeom prst="rect">
            <a:avLst/>
          </a:prstGeom>
        </p:spPr>
        <p:txBody>
          <a:bodyPr/>
          <a:lstStyle/>
          <a:p>
            <a:r>
              <a:t>Нейронные сети</a:t>
            </a:r>
          </a:p>
        </p:txBody>
      </p:sp>
      <p:sp>
        <p:nvSpPr>
          <p:cNvPr id="142" name="Текст 1"/>
          <p:cNvSpPr txBox="1">
            <a:spLocks noGrp="1"/>
          </p:cNvSpPr>
          <p:nvPr>
            <p:ph type="subTitle" sz="half" idx="1"/>
          </p:nvPr>
        </p:nvSpPr>
        <p:spPr>
          <a:xfrm>
            <a:off x="1391999" y="8056491"/>
            <a:ext cx="21600002" cy="3600001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Генеративные мультимодальные модели</a:t>
            </a:r>
            <a:endParaRPr lang="en-US" dirty="0"/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Архитектура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GPT2</a:t>
            </a:r>
            <a:endParaRPr dirty="0"/>
          </a:p>
        </p:txBody>
      </p:sp>
      <p:pic>
        <p:nvPicPr>
          <p:cNvPr id="14338" name="Picture 2" descr="decoder-only-transformer-translation">
            <a:extLst>
              <a:ext uri="{FF2B5EF4-FFF2-40B4-BE49-F238E27FC236}">
                <a16:creationId xmlns:a16="http://schemas.microsoft.com/office/drawing/2014/main" id="{AD5F7A2D-8296-1EAF-E6BB-12A56DC72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51" y="3606662"/>
            <a:ext cx="16737653" cy="885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04006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en-US" dirty="0"/>
              <a:t>CLIP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305131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Архитектура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Архитектура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ED5F7C-8859-4373-B532-8FCEFEF08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039" y="3631096"/>
            <a:ext cx="13001625" cy="883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C0EAEB-EB34-B21E-698F-51F255C18E3A}"/>
              </a:ext>
            </a:extLst>
          </p:cNvPr>
          <p:cNvSpPr txBox="1"/>
          <p:nvPr/>
        </p:nvSpPr>
        <p:spPr>
          <a:xfrm>
            <a:off x="14585674" y="12799392"/>
            <a:ext cx="12195312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b="0" dirty="0"/>
              <a:t>https://arxiv.org/pdf/2103.00020.pdf</a:t>
            </a:r>
          </a:p>
        </p:txBody>
      </p:sp>
    </p:spTree>
    <p:extLst>
      <p:ext uri="{BB962C8B-B14F-4D97-AF65-F5344CB8AC3E}">
        <p14:creationId xmlns:p14="http://schemas.microsoft.com/office/powerpoint/2010/main" val="162009623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Архитектура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Архитектура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60262F-A6C9-1CC6-80EA-0936EC3F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841" y="3863215"/>
            <a:ext cx="13220700" cy="968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9075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Архитектура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Примеры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1903CB-1B5C-AE13-BCF8-132F10D6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44" y="3929669"/>
            <a:ext cx="18632911" cy="827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5555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Архитектура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Производительность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65F89C-63D7-5EFE-E1EB-69BC175D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190" y="3302000"/>
            <a:ext cx="12762542" cy="1026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5279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Архитектура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Производительность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10D13F-75C2-DA37-CD10-6A33DCAB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324" y="3973108"/>
            <a:ext cx="8747006" cy="898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6953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Архитектура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Производительность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72F7B8-FBDD-8790-489F-374A74AF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325" y="3131173"/>
            <a:ext cx="10776304" cy="1030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3999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54" name="Заголовок 4"/>
          <p:cNvSpPr txBox="1"/>
          <p:nvPr/>
        </p:nvSpPr>
        <p:spPr>
          <a:xfrm>
            <a:off x="1371600" y="5334000"/>
            <a:ext cx="16611600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en-US" dirty="0"/>
              <a:t>VQGAN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elf-Attention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GAN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281B4D-2EAF-DE60-2992-88EFAC70B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565124"/>
            <a:ext cx="18288000" cy="826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1BF145-1AA4-540B-F9F8-A61E01553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405" y="11150876"/>
            <a:ext cx="12285990" cy="12480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Вводное заняти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Занятие</a:t>
            </a:r>
            <a:r>
              <a:rPr dirty="0"/>
              <a:t> </a:t>
            </a:r>
            <a:r>
              <a:rPr lang="en-US" dirty="0"/>
              <a:t>6</a:t>
            </a:r>
            <a:endParaRPr dirty="0"/>
          </a:p>
        </p:txBody>
      </p:sp>
      <p:sp>
        <p:nvSpPr>
          <p:cNvPr id="145" name="Часть I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lang="en-US" dirty="0"/>
              <a:t>GPT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lang="en-US" dirty="0"/>
              <a:t>CLIP</a:t>
            </a:r>
            <a:endParaRPr dirty="0"/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lang="en-US" dirty="0"/>
              <a:t>VQGAN 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lang="en-US" dirty="0"/>
              <a:t>DALL-E</a:t>
            </a:r>
            <a:endParaRPr dirty="0"/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442341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elf-Attention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VQVAE-GAN</a:t>
            </a:r>
            <a:endParaRPr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23CE29-8665-26C8-96E8-0F490D165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2000"/>
            <a:ext cx="24384000" cy="8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32227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elf-Attention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Codebook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655110B-8270-6087-8D07-BEDB431D3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669" y="2112046"/>
            <a:ext cx="14451220" cy="1160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91246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elf-Attention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Predicting next token</a:t>
            </a:r>
            <a:endParaRPr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BD9302B-C1DD-3D44-0DFC-F1F2BD85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341" y="4634556"/>
            <a:ext cx="6171317" cy="336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308FF76A-4938-1645-DB68-8648EEF01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026" y="9330458"/>
            <a:ext cx="19493948" cy="343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Masked Self-Attention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VQGAN</a:t>
            </a:r>
            <a:endParaRPr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F7C2711-4775-B8A1-54DF-A9AEC476B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670" y="3059493"/>
            <a:ext cx="18758660" cy="1065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Masked Self-Attention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VQGAN-CLIP</a:t>
            </a:r>
            <a:endParaRPr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1734325-B5D3-A017-BD57-685B39B9E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06" y="3657393"/>
            <a:ext cx="13763588" cy="866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88644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Masked Self-Attention"/>
          <p:cNvSpPr txBox="1">
            <a:spLocks noGrp="1"/>
          </p:cNvSpPr>
          <p:nvPr>
            <p:ph type="title"/>
          </p:nvPr>
        </p:nvSpPr>
        <p:spPr>
          <a:xfrm>
            <a:off x="1270000" y="89673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VQGAN-CLIP</a:t>
            </a:r>
            <a:endParaRPr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747055C-06C2-A3F9-FB67-AA15B8BDE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83" y="4949687"/>
            <a:ext cx="22428434" cy="58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41689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73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en-US" dirty="0"/>
              <a:t>DALL-E</a:t>
            </a: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ositional Encoding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DALL-E</a:t>
            </a:r>
            <a:endParaRPr dirty="0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D9BDEDED-9026-C3FD-008F-FE751A26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651" y="4401879"/>
            <a:ext cx="14486697" cy="823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762DB6-3697-3F6A-CFC2-0A1953B264F7}"/>
              </a:ext>
            </a:extLst>
          </p:cNvPr>
          <p:cNvSpPr txBox="1"/>
          <p:nvPr/>
        </p:nvSpPr>
        <p:spPr>
          <a:xfrm>
            <a:off x="14207987" y="12641098"/>
            <a:ext cx="12195312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b="0" dirty="0"/>
              <a:t>https://arxiv.org/pdf/2102.12092.pdf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ositional Encoding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Gumbel </a:t>
            </a:r>
            <a:r>
              <a:rPr lang="en-US" dirty="0" err="1"/>
              <a:t>Softmax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F31E8A-0192-3FFC-7530-329CF2DB0744}"/>
              </a:ext>
            </a:extLst>
          </p:cNvPr>
          <p:cNvSpPr txBox="1"/>
          <p:nvPr/>
        </p:nvSpPr>
        <p:spPr>
          <a:xfrm>
            <a:off x="5481431" y="7626699"/>
            <a:ext cx="12195312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000" b="0" i="1" dirty="0">
                <a:solidFill>
                  <a:srgbClr val="292929"/>
                </a:solidFill>
                <a:effectLst/>
                <a:latin typeface="source-code-pro"/>
              </a:rPr>
              <a:t>y</a:t>
            </a:r>
            <a:r>
              <a:rPr lang="en-US" sz="4000" b="0" i="0" dirty="0">
                <a:solidFill>
                  <a:srgbClr val="292929"/>
                </a:solidFill>
                <a:effectLst/>
                <a:latin typeface="source-code-pro"/>
              </a:rPr>
              <a:t>ᵢ = exp((</a:t>
            </a:r>
            <a:r>
              <a:rPr lang="en-US" sz="4000" b="0" i="1" dirty="0">
                <a:solidFill>
                  <a:srgbClr val="292929"/>
                </a:solidFill>
                <a:effectLst/>
                <a:latin typeface="source-code-pro"/>
              </a:rPr>
              <a:t>G</a:t>
            </a:r>
            <a:r>
              <a:rPr lang="en-US" sz="4000" b="0" i="0" dirty="0">
                <a:solidFill>
                  <a:srgbClr val="292929"/>
                </a:solidFill>
                <a:effectLst/>
                <a:latin typeface="source-code-pro"/>
              </a:rPr>
              <a:t>ᵢ + log(𝜋ᵢ)) / 𝜏) / 𝚺ⱼ exp((</a:t>
            </a:r>
            <a:r>
              <a:rPr lang="en-US" sz="4000" b="0" i="1" dirty="0">
                <a:solidFill>
                  <a:srgbClr val="292929"/>
                </a:solidFill>
                <a:effectLst/>
                <a:latin typeface="source-code-pro"/>
              </a:rPr>
              <a:t>G</a:t>
            </a:r>
            <a:r>
              <a:rPr lang="en-US" sz="4000" b="0" i="0" dirty="0">
                <a:solidFill>
                  <a:srgbClr val="292929"/>
                </a:solidFill>
                <a:effectLst/>
                <a:latin typeface="source-code-pro"/>
              </a:rPr>
              <a:t>ⱼ + log(𝜋ⱼ)) / 𝜏)</a:t>
            </a:r>
            <a:endParaRPr lang="ru-RU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4E0BC-6FC1-CCE2-F1EC-CF60A15C3AC6}"/>
              </a:ext>
            </a:extLst>
          </p:cNvPr>
          <p:cNvSpPr txBox="1"/>
          <p:nvPr/>
        </p:nvSpPr>
        <p:spPr>
          <a:xfrm>
            <a:off x="5481431" y="5381415"/>
            <a:ext cx="12195312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000" b="0" i="1" dirty="0">
                <a:solidFill>
                  <a:srgbClr val="292929"/>
                </a:solidFill>
                <a:effectLst/>
                <a:latin typeface="source-code-pro"/>
              </a:rPr>
              <a:t>Z</a:t>
            </a:r>
            <a:r>
              <a:rPr lang="en-US" sz="4000" b="0" i="0" dirty="0">
                <a:solidFill>
                  <a:srgbClr val="292929"/>
                </a:solidFill>
                <a:effectLst/>
                <a:latin typeface="source-code-pro"/>
              </a:rPr>
              <a:t> = </a:t>
            </a:r>
            <a:r>
              <a:rPr lang="en-US" sz="4000" b="0" i="0" dirty="0" err="1">
                <a:solidFill>
                  <a:srgbClr val="292929"/>
                </a:solidFill>
                <a:effectLst/>
                <a:latin typeface="source-code-pro"/>
              </a:rPr>
              <a:t>onehot</a:t>
            </a:r>
            <a:r>
              <a:rPr lang="en-US" sz="4000" b="0" i="0" dirty="0">
                <a:solidFill>
                  <a:srgbClr val="292929"/>
                </a:solidFill>
                <a:effectLst/>
                <a:latin typeface="source-code-pro"/>
              </a:rPr>
              <a:t>(max{</a:t>
            </a:r>
            <a:r>
              <a:rPr lang="en-US" sz="4000" b="0" i="1" dirty="0" err="1">
                <a:solidFill>
                  <a:srgbClr val="292929"/>
                </a:solidFill>
                <a:effectLst/>
                <a:latin typeface="source-code-pro"/>
              </a:rPr>
              <a:t>i</a:t>
            </a:r>
            <a:r>
              <a:rPr lang="en-US" sz="4000" b="0" i="0" dirty="0">
                <a:solidFill>
                  <a:srgbClr val="292929"/>
                </a:solidFill>
                <a:effectLst/>
                <a:latin typeface="source-code-pro"/>
              </a:rPr>
              <a:t> | 𝜋₁ + ... + 𝜋ᵢ₋₁ ≤ </a:t>
            </a:r>
            <a:r>
              <a:rPr lang="en-US" sz="4000" b="0" i="1" dirty="0">
                <a:solidFill>
                  <a:srgbClr val="292929"/>
                </a:solidFill>
                <a:effectLst/>
                <a:latin typeface="source-code-pro"/>
              </a:rPr>
              <a:t>U</a:t>
            </a:r>
            <a:r>
              <a:rPr lang="en-US" sz="4000" b="0" i="0" dirty="0">
                <a:solidFill>
                  <a:srgbClr val="292929"/>
                </a:solidFill>
                <a:effectLst/>
                <a:latin typeface="source-code-pro"/>
              </a:rPr>
              <a:t>})</a:t>
            </a:r>
            <a:endParaRPr lang="ru-RU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3949E-C3DE-34F3-134B-076E9ABC1C95}"/>
              </a:ext>
            </a:extLst>
          </p:cNvPr>
          <p:cNvSpPr txBox="1"/>
          <p:nvPr/>
        </p:nvSpPr>
        <p:spPr>
          <a:xfrm>
            <a:off x="5481431" y="6504057"/>
            <a:ext cx="12195312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000" b="0" i="1" dirty="0">
                <a:solidFill>
                  <a:srgbClr val="292929"/>
                </a:solidFill>
                <a:effectLst/>
                <a:latin typeface="source-code-pro"/>
              </a:rPr>
              <a:t>Z</a:t>
            </a:r>
            <a:r>
              <a:rPr lang="en-US" sz="4000" b="0" i="0" dirty="0">
                <a:solidFill>
                  <a:srgbClr val="292929"/>
                </a:solidFill>
                <a:effectLst/>
                <a:latin typeface="source-code-pro"/>
              </a:rPr>
              <a:t> = </a:t>
            </a:r>
            <a:r>
              <a:rPr lang="en-US" sz="4000" b="0" i="0" dirty="0" err="1">
                <a:solidFill>
                  <a:srgbClr val="292929"/>
                </a:solidFill>
                <a:effectLst/>
                <a:latin typeface="source-code-pro"/>
              </a:rPr>
              <a:t>onehot</a:t>
            </a:r>
            <a:r>
              <a:rPr lang="en-US" sz="4000" b="0" i="0" dirty="0">
                <a:solidFill>
                  <a:srgbClr val="292929"/>
                </a:solidFill>
                <a:effectLst/>
                <a:latin typeface="source-code-pro"/>
              </a:rPr>
              <a:t>(argmaxᵢ{</a:t>
            </a:r>
            <a:r>
              <a:rPr lang="en-US" sz="4000" b="0" i="1" dirty="0">
                <a:solidFill>
                  <a:srgbClr val="292929"/>
                </a:solidFill>
                <a:effectLst/>
                <a:latin typeface="source-code-pro"/>
              </a:rPr>
              <a:t>G</a:t>
            </a:r>
            <a:r>
              <a:rPr lang="en-US" sz="4000" b="0" i="0" dirty="0">
                <a:solidFill>
                  <a:srgbClr val="292929"/>
                </a:solidFill>
                <a:effectLst/>
                <a:latin typeface="source-code-pro"/>
              </a:rPr>
              <a:t>ᵢ + log(𝜋ᵢ)})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87555315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ositional Encoding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Gumbel </a:t>
            </a:r>
            <a:r>
              <a:rPr lang="en-US" dirty="0" err="1"/>
              <a:t>Softmax</a:t>
            </a:r>
            <a:endParaRPr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11BC248-0D6C-D478-9D18-5F0E7C23A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4663937"/>
            <a:ext cx="18211800" cy="788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69673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en-US" dirty="0"/>
              <a:t>GPT</a:t>
            </a: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ositional Encoding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DALL-E</a:t>
            </a:r>
            <a:endParaRPr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EA8F5506-85D4-2A6A-A865-65099168C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632" y="3302000"/>
            <a:ext cx="17242735" cy="95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00590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ositional Encoding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DALL-E</a:t>
            </a:r>
            <a:endParaRPr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C5282F6-32DA-DE56-4A06-F79E7AB32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709" y="3743298"/>
            <a:ext cx="16546582" cy="895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51936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ositional Encoding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DALL-E</a:t>
            </a:r>
            <a:endParaRPr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E2B1A03-CC5A-FE30-C8A9-528F1EC25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2" y="3836604"/>
            <a:ext cx="8874401" cy="86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46884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Спасибо за внимание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Спасибо за внимание!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Архитектура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GPT2</a:t>
            </a:r>
            <a:endParaRPr dirty="0"/>
          </a:p>
        </p:txBody>
      </p:sp>
      <p:pic>
        <p:nvPicPr>
          <p:cNvPr id="1030" name="Picture 6" descr="gpt-2-transformer-xl-bert-3">
            <a:extLst>
              <a:ext uri="{FF2B5EF4-FFF2-40B4-BE49-F238E27FC236}">
                <a16:creationId xmlns:a16="http://schemas.microsoft.com/office/drawing/2014/main" id="{CE53DA02-452A-F5A6-5BCE-A5E12D7C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837" y="4193278"/>
            <a:ext cx="18632326" cy="707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E56B61-7923-F977-63EC-40B1D37C273B}"/>
              </a:ext>
            </a:extLst>
          </p:cNvPr>
          <p:cNvSpPr txBox="1"/>
          <p:nvPr/>
        </p:nvSpPr>
        <p:spPr>
          <a:xfrm>
            <a:off x="9640956" y="12423001"/>
            <a:ext cx="14476343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b="0" dirty="0"/>
              <a:t>https://d4mucfpksywv.cloudfront.net/better-language-models/language-models.pdf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Архитектура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GPT2</a:t>
            </a:r>
            <a:endParaRPr dirty="0"/>
          </a:p>
        </p:txBody>
      </p:sp>
      <p:pic>
        <p:nvPicPr>
          <p:cNvPr id="11268" name="Picture 4" descr="transformer-decoder-intro">
            <a:extLst>
              <a:ext uri="{FF2B5EF4-FFF2-40B4-BE49-F238E27FC236}">
                <a16:creationId xmlns:a16="http://schemas.microsoft.com/office/drawing/2014/main" id="{3D41C777-36B0-DAB5-60A2-C747C882D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994" y="3703569"/>
            <a:ext cx="17450012" cy="792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24213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Архитектура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GPT2</a:t>
            </a:r>
            <a:endParaRPr dirty="0"/>
          </a:p>
        </p:txBody>
      </p:sp>
      <p:pic>
        <p:nvPicPr>
          <p:cNvPr id="11266" name="Picture 2" descr="gpt2-sizes-hyperparameters-3">
            <a:extLst>
              <a:ext uri="{FF2B5EF4-FFF2-40B4-BE49-F238E27FC236}">
                <a16:creationId xmlns:a16="http://schemas.microsoft.com/office/drawing/2014/main" id="{77175DCB-B5B9-F04B-FE14-B60514B6D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732" y="4166565"/>
            <a:ext cx="17434868" cy="825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00187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Архитектура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GPT2</a:t>
            </a:r>
            <a:endParaRPr dirty="0"/>
          </a:p>
        </p:txBody>
      </p:sp>
      <p:pic>
        <p:nvPicPr>
          <p:cNvPr id="12290" name="Picture 2" descr="gpt2-simple-output-2">
            <a:extLst>
              <a:ext uri="{FF2B5EF4-FFF2-40B4-BE49-F238E27FC236}">
                <a16:creationId xmlns:a16="http://schemas.microsoft.com/office/drawing/2014/main" id="{53D546B4-B3D5-1434-6791-2F68E4671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382" y="4345954"/>
            <a:ext cx="16673235" cy="835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59359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Архитектура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GPT2</a:t>
            </a:r>
            <a:endParaRPr dirty="0"/>
          </a:p>
        </p:txBody>
      </p:sp>
      <p:pic>
        <p:nvPicPr>
          <p:cNvPr id="13314" name="Picture 2" descr="gpt-2-simple-output-3">
            <a:extLst>
              <a:ext uri="{FF2B5EF4-FFF2-40B4-BE49-F238E27FC236}">
                <a16:creationId xmlns:a16="http://schemas.microsoft.com/office/drawing/2014/main" id="{E1451661-7837-8FCB-D8CD-E0902964C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035" y="4010233"/>
            <a:ext cx="16831929" cy="843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8726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Архитектура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GPT2</a:t>
            </a:r>
            <a:endParaRPr dirty="0"/>
          </a:p>
        </p:txBody>
      </p:sp>
      <p:sp>
        <p:nvSpPr>
          <p:cNvPr id="3" name="Часть I:…">
            <a:extLst>
              <a:ext uri="{FF2B5EF4-FFF2-40B4-BE49-F238E27FC236}">
                <a16:creationId xmlns:a16="http://schemas.microsoft.com/office/drawing/2014/main" id="{B687EF01-2990-FCBF-BB1F-41624E833F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ct val="90000"/>
              </a:lnSpc>
              <a:defRPr sz="4000"/>
            </a:pPr>
            <a:r>
              <a:rPr lang="ru-RU" dirty="0"/>
              <a:t>Архитектура </a:t>
            </a:r>
            <a:r>
              <a:rPr lang="en-US" dirty="0"/>
              <a:t>GPT </a:t>
            </a:r>
            <a:r>
              <a:rPr lang="ru-RU" dirty="0"/>
              <a:t>может быть </a:t>
            </a:r>
            <a:r>
              <a:rPr lang="ru-RU" dirty="0" err="1"/>
              <a:t>ислользована</a:t>
            </a:r>
            <a:r>
              <a:rPr lang="ru-RU" dirty="0"/>
              <a:t> в </a:t>
            </a:r>
            <a:r>
              <a:rPr lang="ru-RU" dirty="0" err="1"/>
              <a:t>мультитаск</a:t>
            </a:r>
            <a:r>
              <a:rPr lang="ru-RU" dirty="0"/>
              <a:t> задачах:</a:t>
            </a:r>
            <a:endParaRPr lang="en-US" dirty="0"/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lang="ru-RU" dirty="0"/>
              <a:t> </a:t>
            </a:r>
            <a:r>
              <a:rPr lang="ru-RU" dirty="0" err="1"/>
              <a:t>Суммаризация</a:t>
            </a:r>
            <a:endParaRPr dirty="0"/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lang="ru-RU" dirty="0"/>
              <a:t> Машинный перевод</a:t>
            </a:r>
            <a:endParaRPr lang="en-US" dirty="0"/>
          </a:p>
          <a:p>
            <a:pPr lvl="1">
              <a:lnSpc>
                <a:spcPct val="90000"/>
              </a:lnSpc>
              <a:defRPr sz="4000"/>
            </a:pPr>
            <a:endParaRPr dirty="0"/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75003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berSchool_light">
  <a:themeElements>
    <a:clrScheme name="SberSchool_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SberSchool_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berSchool_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berSchool_light">
  <a:themeElements>
    <a:clrScheme name="SberSchool_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SberSchool_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berSchool_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</Words>
  <Application>Microsoft Office PowerPoint</Application>
  <PresentationFormat>Произвольный</PresentationFormat>
  <Paragraphs>51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3" baseType="lpstr">
      <vt:lpstr>Calibri</vt:lpstr>
      <vt:lpstr>Courier New</vt:lpstr>
      <vt:lpstr>Helvetica</vt:lpstr>
      <vt:lpstr>Helvetica Light</vt:lpstr>
      <vt:lpstr>Helvetica Neue</vt:lpstr>
      <vt:lpstr>Helvetica Neue Light</vt:lpstr>
      <vt:lpstr>SB Sans Display Semibold</vt:lpstr>
      <vt:lpstr>SBSansDisplay-Light</vt:lpstr>
      <vt:lpstr>source-code-pro</vt:lpstr>
      <vt:lpstr>SberSchool_light</vt:lpstr>
      <vt:lpstr>Нейронные сети</vt:lpstr>
      <vt:lpstr>Занятие 6</vt:lpstr>
      <vt:lpstr>Презентация PowerPoint</vt:lpstr>
      <vt:lpstr>GPT2</vt:lpstr>
      <vt:lpstr>GPT2</vt:lpstr>
      <vt:lpstr>GPT2</vt:lpstr>
      <vt:lpstr>GPT2</vt:lpstr>
      <vt:lpstr>GPT2</vt:lpstr>
      <vt:lpstr>GPT2</vt:lpstr>
      <vt:lpstr>GPT2</vt:lpstr>
      <vt:lpstr>Презентация PowerPoint</vt:lpstr>
      <vt:lpstr>Архитектура</vt:lpstr>
      <vt:lpstr>Архитектура</vt:lpstr>
      <vt:lpstr>Примеры</vt:lpstr>
      <vt:lpstr>Производительность</vt:lpstr>
      <vt:lpstr>Производительность</vt:lpstr>
      <vt:lpstr>Производительность</vt:lpstr>
      <vt:lpstr>Презентация PowerPoint</vt:lpstr>
      <vt:lpstr>GAN</vt:lpstr>
      <vt:lpstr>VQVAE-GAN</vt:lpstr>
      <vt:lpstr>Codebook</vt:lpstr>
      <vt:lpstr>Predicting next token</vt:lpstr>
      <vt:lpstr>VQGAN</vt:lpstr>
      <vt:lpstr>VQGAN-CLIP</vt:lpstr>
      <vt:lpstr>VQGAN-CLIP</vt:lpstr>
      <vt:lpstr>Презентация PowerPoint</vt:lpstr>
      <vt:lpstr>DALL-E</vt:lpstr>
      <vt:lpstr>Gumbel Softmax</vt:lpstr>
      <vt:lpstr>Gumbel Softmax</vt:lpstr>
      <vt:lpstr>DALL-E</vt:lpstr>
      <vt:lpstr>DALL-E</vt:lpstr>
      <vt:lpstr>DALL-E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work</cp:lastModifiedBy>
  <cp:revision>2</cp:revision>
  <dcterms:modified xsi:type="dcterms:W3CDTF">2023-03-09T15:28:13Z</dcterms:modified>
</cp:coreProperties>
</file>